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144"/>
      </p:cViewPr>
      <p:guideLst>
        <p:guide orient="horz" pos="215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4.xml"  /><Relationship Id="rId50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1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3c1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897" y="4816749"/>
            <a:ext cx="10784205" cy="137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200">
                <a:latin typeface="+mj-lt"/>
              </a:rPr>
              <a:t>An Image is Worth 16x16 Words :</a:t>
            </a:r>
            <a:endParaRPr lang="en-US" altLang="ko-KR" sz="4200">
              <a:latin typeface="+mj-lt"/>
            </a:endParaRPr>
          </a:p>
          <a:p>
            <a:pPr algn="ctr">
              <a:defRPr/>
            </a:pPr>
            <a:r>
              <a:rPr lang="en-US" altLang="ko-KR" sz="4200">
                <a:latin typeface="+mj-lt"/>
              </a:rPr>
              <a:t>Transformers for Image Recognition at Scale</a:t>
            </a:r>
            <a:endParaRPr lang="en-US" altLang="ko-KR" sz="420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700">
                <a:latin typeface="+mn-ea"/>
              </a:rPr>
              <a:t>[         ]</a:t>
            </a:r>
            <a:endParaRPr lang="ko-KR" altLang="en-US" sz="2870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2816765"/>
            <a:ext cx="4161436" cy="222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위 그림의 기호 중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(C,H,W)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는 각각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Channel, Height, Width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를 의미하며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P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Patch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크기를 나타냅니다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각 패치는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(C, P, P)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크기를 가지게 되며 이때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은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나뉘어진 패치의 갯수를 의마합니다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457200" lvl="1" indent="0" algn="just">
              <a:buFont typeface="Arial"/>
              <a:buNone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각 패치를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Flatten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과정을 거쳐 벡터로 만들면 벡터의 크기는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       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가 되고 이 벡터가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개가 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개의 벡터를 합친 것을     라고 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8498" y="2792456"/>
            <a:ext cx="6539761" cy="27983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"/>
              <p:cNvSpPr>
                <a:spLocks noResize="1" noChangeShapeType="1" noTextEdit="1"/>
              </p:cNvSpPr>
              <p:nvPr/>
            </p:nvSpPr>
            <p:spPr>
              <a:xfrm>
                <a:off x="8840028" y="4263295"/>
                <a:ext cx="723900" cy="3429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𝑃</m:t>
                          </m:r>
                        </m:e>
                        <m:sup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200" i="1">
                          <a:latin typeface="Cambria Math"/>
                          <a:sym typeface="Cambria Math"/>
                        </a:rPr>
                        <m:t>𝐶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4" name=""/>
              <p:cNvSpPr txBox="1"/>
              <p:nvPr/>
            </p:nvSpPr>
            <p:spPr>
              <a:xfrm>
                <a:off x="8840028" y="4263295"/>
                <a:ext cx="723900" cy="3429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"/>
              <p:cNvSpPr>
                <a:spLocks noResize="1" noChangeShapeType="1" noTextEdit="1"/>
              </p:cNvSpPr>
              <p:nvPr/>
            </p:nvSpPr>
            <p:spPr>
              <a:xfrm>
                <a:off x="10290372" y="4467905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𝑥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45" name=""/>
              <p:cNvSpPr txBox="1"/>
              <p:nvPr/>
            </p:nvSpPr>
            <p:spPr>
              <a:xfrm>
                <a:off x="10290372" y="4467905"/>
                <a:ext cx="609600" cy="3524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2816765"/>
            <a:ext cx="4161436" cy="222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앞에서 생성한     를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Embedding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하기 위하여 행렬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와 연산을 해줍니다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shape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     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D)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가 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D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Embedding dimension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로          크기의 벡터를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D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로 변경하겠다는 의미입니다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따라서      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shape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은            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shape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은   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     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D)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으로 곱연산을 하면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(N,D)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크기를 가지게 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배치 사이즈까지 고려하게 된다면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(B, N, D)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크기를 가지는 텐서를 가지게 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"/>
              <p:cNvSpPr>
                <a:spLocks noResize="1" noChangeShapeType="1" noTextEdit="1"/>
              </p:cNvSpPr>
              <p:nvPr/>
            </p:nvSpPr>
            <p:spPr>
              <a:xfrm>
                <a:off x="7919418" y="3209925"/>
                <a:ext cx="723900" cy="3429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𝑃</m:t>
                          </m:r>
                        </m:e>
                        <m:sup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200" i="1">
                          <a:latin typeface="Cambria Math"/>
                          <a:sym typeface="Cambria Math"/>
                        </a:rPr>
                        <m:t>𝐶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4" name=""/>
              <p:cNvSpPr txBox="1"/>
              <p:nvPr/>
            </p:nvSpPr>
            <p:spPr>
              <a:xfrm>
                <a:off x="7919418" y="3209925"/>
                <a:ext cx="723900" cy="3429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"/>
              <p:cNvSpPr>
                <a:spLocks noResize="1" noChangeShapeType="1" noTextEdit="1"/>
              </p:cNvSpPr>
              <p:nvPr/>
            </p:nvSpPr>
            <p:spPr>
              <a:xfrm>
                <a:off x="8214809" y="3837480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𝑥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45" name=""/>
              <p:cNvSpPr txBox="1"/>
              <p:nvPr/>
            </p:nvSpPr>
            <p:spPr>
              <a:xfrm>
                <a:off x="8214809" y="3837480"/>
                <a:ext cx="609600" cy="352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539" y="2493923"/>
            <a:ext cx="6847409" cy="35906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"/>
              <p:cNvSpPr>
                <a:spLocks noResize="1" noChangeShapeType="1" noTextEdit="1"/>
              </p:cNvSpPr>
              <p:nvPr/>
            </p:nvSpPr>
            <p:spPr>
              <a:xfrm>
                <a:off x="8776549" y="2754449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𝑥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47" name=""/>
              <p:cNvSpPr txBox="1"/>
              <p:nvPr/>
            </p:nvSpPr>
            <p:spPr>
              <a:xfrm>
                <a:off x="8776549" y="2754449"/>
                <a:ext cx="609600" cy="3524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"/>
              <p:cNvSpPr>
                <a:spLocks noResize="1" noChangeShapeType="1" noTextEdit="1"/>
              </p:cNvSpPr>
              <p:nvPr/>
            </p:nvSpPr>
            <p:spPr>
              <a:xfrm>
                <a:off x="8876889" y="3409950"/>
                <a:ext cx="723900" cy="3429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𝑃</m:t>
                          </m:r>
                        </m:e>
                        <m:sup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200" i="1">
                          <a:latin typeface="Cambria Math"/>
                          <a:sym typeface="Cambria Math"/>
                        </a:rPr>
                        <m:t>𝐶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8" name=""/>
              <p:cNvSpPr txBox="1"/>
              <p:nvPr/>
            </p:nvSpPr>
            <p:spPr>
              <a:xfrm>
                <a:off x="8876889" y="3409950"/>
                <a:ext cx="723900" cy="3429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"/>
              <p:cNvSpPr>
                <a:spLocks noResize="1" noChangeShapeType="1" noTextEdit="1"/>
              </p:cNvSpPr>
              <p:nvPr/>
            </p:nvSpPr>
            <p:spPr>
              <a:xfrm>
                <a:off x="9333847" y="3838705"/>
                <a:ext cx="1000125" cy="3429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>
                          <a:latin typeface="Cambria Math"/>
                          <a:sym typeface="Cambria Math"/>
                        </a:rPr>
                        <m:t>(</m:t>
                      </m:r>
                      <m:sSup>
                        <m:sSup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𝑁</m:t>
                          </m:r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,</m:t>
                          </m:r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𝑃</m:t>
                          </m:r>
                        </m:e>
                        <m:sup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200" i="1">
                          <a:latin typeface="Cambria Math"/>
                          <a:sym typeface="Cambria Math"/>
                        </a:rPr>
                        <m:t>𝐶</m:t>
                      </m:r>
                      <m:r>
                        <a:rPr sz="12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9" name=""/>
              <p:cNvSpPr txBox="1"/>
              <p:nvPr/>
            </p:nvSpPr>
            <p:spPr>
              <a:xfrm>
                <a:off x="9333847" y="3838705"/>
                <a:ext cx="1000125" cy="3429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"/>
              <p:cNvSpPr>
                <a:spLocks noResize="1" noChangeShapeType="1" noTextEdit="1"/>
              </p:cNvSpPr>
              <p:nvPr/>
            </p:nvSpPr>
            <p:spPr>
              <a:xfrm>
                <a:off x="7755849" y="4048301"/>
                <a:ext cx="723900" cy="3429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𝑃</m:t>
                          </m:r>
                        </m:e>
                        <m:sup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200" i="1">
                          <a:latin typeface="Cambria Math"/>
                          <a:sym typeface="Cambria Math"/>
                        </a:rPr>
                        <m:t>𝐶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50" name=""/>
              <p:cNvSpPr txBox="1"/>
              <p:nvPr/>
            </p:nvSpPr>
            <p:spPr>
              <a:xfrm>
                <a:off x="7755849" y="4048301"/>
                <a:ext cx="723900" cy="3429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2816765"/>
            <a:ext cx="4161436" cy="1791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Embedding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한 결과에 클래스 토큰을 위 그림과 같이 추가합니다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그러면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(N, D)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크기의 행렬이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(N+1, D)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크기가 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클래스 토큰은 학습 가능한 파라미터를 입력해 주어야 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마지막으로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Positional Encoding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추가하기 위하여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(N+1, D)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크기의 행렬을 더해주면 입력값       준비가 마무리가 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 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0643" y="2505166"/>
            <a:ext cx="6522079" cy="30724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2" name=""/>
              <p:cNvSpPr>
                <a:spLocks noResize="1" noChangeShapeType="1" noTextEdit="1"/>
              </p:cNvSpPr>
              <p:nvPr/>
            </p:nvSpPr>
            <p:spPr>
              <a:xfrm>
                <a:off x="5791200" y="3252787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𝑧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52" name=""/>
              <p:cNvSpPr txBox="1"/>
              <p:nvPr/>
            </p:nvSpPr>
            <p:spPr>
              <a:xfrm>
                <a:off x="5791200" y="3252787"/>
                <a:ext cx="609600" cy="352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"/>
              <p:cNvSpPr>
                <a:spLocks noResize="1" noChangeShapeType="1" noTextEdit="1"/>
              </p:cNvSpPr>
              <p:nvPr/>
            </p:nvSpPr>
            <p:spPr>
              <a:xfrm>
                <a:off x="8222737" y="4282197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𝑧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53" name=""/>
              <p:cNvSpPr txBox="1"/>
              <p:nvPr/>
            </p:nvSpPr>
            <p:spPr>
              <a:xfrm>
                <a:off x="8222737" y="4282197"/>
                <a:ext cx="609600" cy="3524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3041661"/>
            <a:ext cx="4161436" cy="2014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Transformer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Encoder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번 반복하기 위해 입력과 출력의 크기가 같도록 유지합니다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Vision Transformer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에서 사용된 아키텍쳐는 기존의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Transformer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Encoder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와 조금 다르지만 큰 맥락은 유지합니다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기존의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Transformer Encoder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에서는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Multi-Head 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먼저 진행한 다음에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LayerNorm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진행하지만 순서가 바뀌어 있는 것을 알 수 있습니다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"/>
              <p:cNvSpPr>
                <a:spLocks noResize="1" noChangeShapeType="1" noTextEdit="1"/>
              </p:cNvSpPr>
              <p:nvPr/>
            </p:nvSpPr>
            <p:spPr>
              <a:xfrm>
                <a:off x="5791200" y="3252787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𝑧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52" name=""/>
              <p:cNvSpPr txBox="1"/>
              <p:nvPr/>
            </p:nvSpPr>
            <p:spPr>
              <a:xfrm>
                <a:off x="5791200" y="3252787"/>
                <a:ext cx="609600" cy="3524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2251" y="2031470"/>
            <a:ext cx="5820833" cy="4045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3296423"/>
            <a:ext cx="4161436" cy="1153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입력값     에서 시작하여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번 반복 시       이 최종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Encoder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출력이 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해당 구조에서 사용된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Multihead 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Self 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이므로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Multihead Self Attention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즉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MSA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로 표현하겠습니다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"/>
              <p:cNvSpPr>
                <a:spLocks noResize="1" noChangeShapeType="1" noTextEdit="1"/>
              </p:cNvSpPr>
              <p:nvPr/>
            </p:nvSpPr>
            <p:spPr>
              <a:xfrm>
                <a:off x="5791200" y="3252787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𝑧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52" name=""/>
              <p:cNvSpPr txBox="1"/>
              <p:nvPr/>
            </p:nvSpPr>
            <p:spPr>
              <a:xfrm>
                <a:off x="5791200" y="3252787"/>
                <a:ext cx="609600" cy="3524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"/>
              <p:cNvSpPr>
                <a:spLocks noResize="1" noChangeShapeType="1" noTextEdit="1"/>
              </p:cNvSpPr>
              <p:nvPr/>
            </p:nvSpPr>
            <p:spPr>
              <a:xfrm>
                <a:off x="8213212" y="3247321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𝑧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53" name=""/>
              <p:cNvSpPr txBox="1"/>
              <p:nvPr/>
            </p:nvSpPr>
            <p:spPr>
              <a:xfrm>
                <a:off x="8213212" y="3247321"/>
                <a:ext cx="609600" cy="352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3732" y="2393448"/>
            <a:ext cx="6764235" cy="3597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"/>
              <p:cNvSpPr>
                <a:spLocks noResize="1" noChangeShapeType="1" noTextEdit="1"/>
              </p:cNvSpPr>
              <p:nvPr/>
            </p:nvSpPr>
            <p:spPr>
              <a:xfrm>
                <a:off x="10317618" y="3252787"/>
                <a:ext cx="600075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𝑧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56" name=""/>
              <p:cNvSpPr txBox="1"/>
              <p:nvPr/>
            </p:nvSpPr>
            <p:spPr>
              <a:xfrm>
                <a:off x="10317618" y="3252787"/>
                <a:ext cx="600075" cy="3524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3429000"/>
            <a:ext cx="4161436" cy="721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식과 같이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LM(LayerNorm), MSA, MLP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연산을 조합하면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Transformer Encoder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를 구현할 수 있습니다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7159" y="2713396"/>
            <a:ext cx="6189179" cy="2866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3588735"/>
            <a:ext cx="4161436" cy="514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Layer Normalization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D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차원에 대하여 각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feature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대한 정규화를 진행합니다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1243" y="2607313"/>
            <a:ext cx="6047317" cy="2646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3429000"/>
            <a:ext cx="4161436" cy="721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Multi-Head 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대하여 알아보도록 하겠습니다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7762" y="2496081"/>
            <a:ext cx="6094131" cy="3413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34004" y="3429000"/>
            <a:ext cx="4161436" cy="721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구조에 맞게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q(query), k(Key), v(value)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를 가지며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self attention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구조에 맞게 다음 식과 같이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q, k, v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가 구성됩니다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"/>
              <p:cNvSpPr>
                <a:spLocks noResize="1" noChangeShapeType="1" noTextEdit="1"/>
              </p:cNvSpPr>
              <p:nvPr/>
            </p:nvSpPr>
            <p:spPr>
              <a:xfrm>
                <a:off x="2849562" y="2914650"/>
                <a:ext cx="3057525" cy="5143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latin typeface="Cambria Math"/>
                          <a:sym typeface="Cambria Math"/>
                        </a:rPr>
                        <m:t>q = z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∙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𝑞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𝑞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∈</m:t>
                      </m:r>
                      <m:sSup>
                        <m:s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𝐷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2000" i="1"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ℎ</m:t>
                              </m:r>
                            </m:sub>
                          </m:sSub>
                        </m:sup>
                      </m:sSup>
                      <m:r>
                        <a:rPr sz="20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61" name=""/>
              <p:cNvSpPr txBox="1"/>
              <p:nvPr/>
            </p:nvSpPr>
            <p:spPr>
              <a:xfrm>
                <a:off x="2849562" y="2914650"/>
                <a:ext cx="3057525" cy="5143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"/>
              <p:cNvSpPr>
                <a:spLocks noResize="1" noChangeShapeType="1" noTextEdit="1"/>
              </p:cNvSpPr>
              <p:nvPr/>
            </p:nvSpPr>
            <p:spPr>
              <a:xfrm>
                <a:off x="2844801" y="3437468"/>
                <a:ext cx="3067050" cy="5143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 xml:space="preserve"> = z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∙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∈</m:t>
                      </m:r>
                      <m:sSup>
                        <m:s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𝐷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2000" i="1"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ℎ</m:t>
                              </m:r>
                            </m:sub>
                          </m:sSub>
                        </m:sup>
                      </m:sSup>
                      <m:r>
                        <a:rPr sz="20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62" name=""/>
              <p:cNvSpPr txBox="1"/>
              <p:nvPr/>
            </p:nvSpPr>
            <p:spPr>
              <a:xfrm>
                <a:off x="2844801" y="3437468"/>
                <a:ext cx="3067050" cy="5143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"/>
              <p:cNvSpPr>
                <a:spLocks noResize="1" noChangeShapeType="1" noTextEdit="1"/>
              </p:cNvSpPr>
              <p:nvPr/>
            </p:nvSpPr>
            <p:spPr>
              <a:xfrm>
                <a:off x="2840038" y="3939648"/>
                <a:ext cx="3067050" cy="5143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 i="1"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 xml:space="preserve"> = z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∙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∈</m:t>
                      </m:r>
                      <m:sSup>
                        <m:s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𝐷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2000" i="1"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ℎ</m:t>
                              </m:r>
                            </m:sub>
                          </m:sSub>
                        </m:sup>
                      </m:sSup>
                      <m:r>
                        <a:rPr sz="20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63" name=""/>
              <p:cNvSpPr txBox="1"/>
              <p:nvPr/>
            </p:nvSpPr>
            <p:spPr>
              <a:xfrm>
                <a:off x="2840038" y="3939648"/>
                <a:ext cx="3067050" cy="5143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"/>
              <p:cNvSpPr>
                <a:spLocks noResize="1" noChangeShapeType="1" noTextEdit="1"/>
              </p:cNvSpPr>
              <p:nvPr/>
            </p:nvSpPr>
            <p:spPr>
              <a:xfrm>
                <a:off x="2237846" y="4634971"/>
                <a:ext cx="4238625" cy="5143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2000">
                              <a:latin typeface="Cambria Math"/>
                              <a:sym typeface="Cambria Math"/>
                            </a:rPr>
                            <m:t>q,k,v</m:t>
                          </m:r>
                        </m:e>
                      </m:d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∙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𝑈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𝑞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𝑈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𝑞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∈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𝐷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2000" i="1"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3</m:t>
                              </m:r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ℎ</m:t>
                              </m:r>
                            </m:sub>
                          </m:sSub>
                        </m:sup>
                      </m:sSup>
                      <m:r>
                        <a:rPr sz="20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64" name=""/>
              <p:cNvSpPr txBox="1"/>
              <p:nvPr/>
            </p:nvSpPr>
            <p:spPr>
              <a:xfrm>
                <a:off x="2237846" y="4634971"/>
                <a:ext cx="4238625" cy="5143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70189" y="4899213"/>
            <a:ext cx="9651621" cy="1157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첫번째 식과 두번째 식을 이용하여 각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head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에서의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self 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결과를 뽑고 세번째 식을 이용하여 각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head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self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결과를 묶은 다음에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Linear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연산을 통해 최종적으로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Multi-head 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결과를 얻을 수 있습니다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457200" lvl="1" indent="0" algn="just">
              <a:buFont typeface="Arial"/>
              <a:buNone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세번째 식에서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self 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결과를 묶은 것의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shape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 N,       , D)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이므로 연산의 결과는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(N, D)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가 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이 과정을 통해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Transformer Encoder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입력과 같은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shape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가지도록 조절할 수 있습니다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"/>
              <p:cNvSpPr>
                <a:spLocks noResize="1" noChangeShapeType="1" noTextEdit="1"/>
              </p:cNvSpPr>
              <p:nvPr/>
            </p:nvSpPr>
            <p:spPr>
              <a:xfrm>
                <a:off x="4066644" y="2425325"/>
                <a:ext cx="3714750" cy="8858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latin typeface="Cambria Math"/>
                          <a:sym typeface="Cambria Math"/>
                        </a:rPr>
                        <m:t>A = softmax(</m:t>
                      </m:r>
                      <m:f>
                        <m:f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fPr>
                        <m:num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𝑞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sz="2000" i="1"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sz="2000" i="1">
                                  <a:latin typeface="Cambria Math"/>
                                  <a:sym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sz="2000" i="1">
                                      <a:latin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2000" i="1">
                                      <a:latin typeface="Cambria Math"/>
                                      <a:sym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sz="2000" i="1">
                                      <a:latin typeface="Cambria Math"/>
                                      <a:sym typeface="Cambria Math"/>
                                    </a:rPr>
                                    <m:t>ℎ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sz="2000" i="1">
                          <a:latin typeface="Cambria Math"/>
                          <a:sym typeface="Cambria Math"/>
                        </a:rPr>
                        <m:t>)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∈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𝑅</m:t>
                          </m:r>
                        </m:e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𝑁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</a:p>
            </p:txBody>
          </p:sp>
        </mc:Choice>
        <mc:Fallback>
          <p:sp>
            <p:nvSpPr>
              <p:cNvPr id="65" name=""/>
              <p:cNvSpPr txBox="1"/>
              <p:nvPr/>
            </p:nvSpPr>
            <p:spPr>
              <a:xfrm>
                <a:off x="4066644" y="2425325"/>
                <a:ext cx="3714750" cy="8858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"/>
              <p:cNvSpPr>
                <a:spLocks noResize="1" noChangeShapeType="1" noTextEdit="1"/>
              </p:cNvSpPr>
              <p:nvPr/>
            </p:nvSpPr>
            <p:spPr>
              <a:xfrm>
                <a:off x="4436533" y="3337079"/>
                <a:ext cx="3067050" cy="4667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latin typeface="Cambria Math"/>
                          <a:sym typeface="Cambria Math"/>
                        </a:rPr>
                        <m:t>SA</m:t>
                      </m:r>
                      <m:d>
                        <m:d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2000">
                              <a:latin typeface="Cambria Math"/>
                              <a:sym typeface="Cambria Math"/>
                            </a:rPr>
                            <m:t>z</m:t>
                          </m:r>
                        </m:e>
                      </m:d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𝐴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∙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∈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𝑅</m:t>
                          </m:r>
                        </m:e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𝑁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2000" i="1"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ℎ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</a:p>
            </p:txBody>
          </p:sp>
        </mc:Choice>
        <mc:Fallback>
          <p:sp>
            <p:nvSpPr>
              <p:cNvPr id="66" name=""/>
              <p:cNvSpPr txBox="1"/>
              <p:nvPr/>
            </p:nvSpPr>
            <p:spPr>
              <a:xfrm>
                <a:off x="4436533" y="3337079"/>
                <a:ext cx="3067050" cy="4667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"/>
              <p:cNvSpPr>
                <a:spLocks noResize="1" noChangeShapeType="1" noTextEdit="1"/>
              </p:cNvSpPr>
              <p:nvPr/>
            </p:nvSpPr>
            <p:spPr>
              <a:xfrm>
                <a:off x="3505200" y="3998008"/>
                <a:ext cx="5181600" cy="48577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latin typeface="Cambria Math"/>
                          <a:sym typeface="Cambria Math"/>
                        </a:rPr>
                        <m:t>MSA</m:t>
                      </m:r>
                      <m:d>
                        <m:d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sz="2000">
                              <a:latin typeface="Cambria Math"/>
                              <a:sym typeface="Cambria Math"/>
                            </a:rPr>
                            <m:t>z</m:t>
                          </m:r>
                        </m:e>
                      </m:d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= [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𝑆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𝐴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);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𝑆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𝐴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);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∙∙∙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;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𝑆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𝐴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)]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𝑈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𝑚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𝑠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67" name=""/>
              <p:cNvSpPr txBox="1"/>
              <p:nvPr/>
            </p:nvSpPr>
            <p:spPr>
              <a:xfrm>
                <a:off x="3505200" y="3998008"/>
                <a:ext cx="5181600" cy="485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"/>
              <p:cNvSpPr>
                <a:spLocks noResize="1" noChangeShapeType="1" noTextEdit="1"/>
              </p:cNvSpPr>
              <p:nvPr/>
            </p:nvSpPr>
            <p:spPr>
              <a:xfrm>
                <a:off x="6573311" y="5482298"/>
                <a:ext cx="666750" cy="3905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4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𝐷</m:t>
                          </m:r>
                        </m:e>
                        <m:sub>
                          <m:r>
                            <a:rPr sz="1400" i="1">
                              <a:latin typeface="Cambria Math"/>
                              <a:sym typeface="Cambria Math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68" name=""/>
              <p:cNvSpPr txBox="1"/>
              <p:nvPr/>
            </p:nvSpPr>
            <p:spPr>
              <a:xfrm>
                <a:off x="6573311" y="5482298"/>
                <a:ext cx="666750" cy="3905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903" y="1244257"/>
            <a:ext cx="11446193" cy="328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Inductive Bias</a:t>
            </a:r>
            <a:endParaRPr xmlns:mc="http://schemas.openxmlformats.org/markup-compatibility/2006" xmlns:hp="http://schemas.haansoft.com/office/presentation/8.0" kumimoji="0" lang="en-US" altLang="ko-KR" sz="4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Fine-Tuning</a:t>
            </a:r>
            <a:endParaRPr xmlns:mc="http://schemas.openxmlformats.org/markup-compatibility/2006" xmlns:hp="http://schemas.haansoft.com/office/presentation/8.0" kumimoji="0" lang="en-US" altLang="ko-KR" sz="4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Higher Resolution</a:t>
            </a:r>
            <a:endParaRPr xmlns:mc="http://schemas.openxmlformats.org/markup-compatibility/2006" xmlns:hp="http://schemas.haansoft.com/office/presentation/8.0" kumimoji="0" lang="en-US" altLang="ko-KR" sz="4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Few-shot</a:t>
            </a:r>
            <a:endParaRPr xmlns:mc="http://schemas.openxmlformats.org/markup-compatibility/2006" xmlns:hp="http://schemas.haansoft.com/office/presentation/8.0" kumimoji="0" lang="en-US" altLang="ko-KR" sz="4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자기 지도 학습</a:t>
            </a:r>
            <a:endParaRPr xmlns:mc="http://schemas.openxmlformats.org/markup-compatibility/2006" xmlns:hp="http://schemas.haansoft.com/office/presentation/8.0" kumimoji="0" lang="ko-KR" altLang="en-US" sz="4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29431" y="4717715"/>
            <a:ext cx="8444729" cy="115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실제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Multi-Head Attention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구현할 때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각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head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 q,k,v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대한 연산을 따로 하지 않고 한번에 처리할 수 있습니다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457200" lvl="1" indent="0" algn="just">
              <a:buFont typeface="Arial"/>
              <a:buNone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첫번째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두번째 식과 같이 같은 구조의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head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weight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만 달라지게 되므로 세번째 식처럼 같이 한번에 묶어서 연산할 수 있습니다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"/>
              <p:cNvSpPr>
                <a:spLocks noResize="1" noChangeShapeType="1" noTextEdit="1"/>
              </p:cNvSpPr>
              <p:nvPr/>
            </p:nvSpPr>
            <p:spPr>
              <a:xfrm>
                <a:off x="3372379" y="2483908"/>
                <a:ext cx="5410200" cy="5143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latin typeface="Cambria Math"/>
                          <a:sym typeface="Cambria Math"/>
                        </a:rPr>
                        <m:t xml:space="preserve">head1 : 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𝑞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∙</m:t>
                      </m:r>
                      <m:sSubSup>
                        <m:sSub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𝑞</m:t>
                          </m:r>
                        </m:sub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p>
                      </m:sSubSup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, 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∙</m:t>
                      </m:r>
                      <m:sSubSup>
                        <m:sSub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p>
                      </m:sSubSup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, 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∙</m:t>
                      </m:r>
                      <m:sSubSup>
                        <m:sSub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sub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</a:p>
            </p:txBody>
          </p:sp>
        </mc:Choice>
        <mc:Fallback>
          <p:sp>
            <p:nvSpPr>
              <p:cNvPr id="69" name=""/>
              <p:cNvSpPr txBox="1"/>
              <p:nvPr/>
            </p:nvSpPr>
            <p:spPr>
              <a:xfrm>
                <a:off x="3372379" y="2483908"/>
                <a:ext cx="5410200" cy="5143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"/>
              <p:cNvSpPr>
                <a:spLocks noResize="1" noChangeShapeType="1" noTextEdit="1"/>
              </p:cNvSpPr>
              <p:nvPr/>
            </p:nvSpPr>
            <p:spPr>
              <a:xfrm>
                <a:off x="3390900" y="3009900"/>
                <a:ext cx="5410200" cy="5143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latin typeface="Cambria Math"/>
                          <a:sym typeface="Cambria Math"/>
                        </a:rPr>
                        <m:t>head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2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 xml:space="preserve"> : 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𝑞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∙</m:t>
                      </m:r>
                      <m:sSubSup>
                        <m:sSub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𝑞</m:t>
                          </m:r>
                        </m:sub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bSup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, 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∙</m:t>
                      </m:r>
                      <m:sSubSup>
                        <m:sSub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bSup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, </m:t>
                      </m:r>
                      <m:sSub>
                        <m:sSub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𝑧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∙</m:t>
                      </m:r>
                      <m:sSubSup>
                        <m:sSub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b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sub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</a:p>
            </p:txBody>
          </p:sp>
        </mc:Choice>
        <mc:Fallback>
          <p:sp>
            <p:nvSpPr>
              <p:cNvPr id="70" name=""/>
              <p:cNvSpPr txBox="1"/>
              <p:nvPr/>
            </p:nvSpPr>
            <p:spPr>
              <a:xfrm>
                <a:off x="3390900" y="3009900"/>
                <a:ext cx="5410200" cy="5143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"/>
              <p:cNvSpPr>
                <a:spLocks noResize="1" noChangeShapeType="1" noTextEdit="1"/>
              </p:cNvSpPr>
              <p:nvPr/>
            </p:nvSpPr>
            <p:spPr>
              <a:xfrm>
                <a:off x="2561696" y="3823230"/>
                <a:ext cx="7286625" cy="4667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latin typeface="Cambria Math"/>
                          <a:sym typeface="Cambria Math"/>
                        </a:rPr>
                        <m:t xml:space="preserve">Single Head : q,k,v 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∈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𝑁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2000" i="1"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ℎ</m:t>
                              </m:r>
                            </m:sub>
                          </m:sSub>
                        </m:sup>
                      </m:sSup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→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𝑀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𝑢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𝑡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𝑖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𝐻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𝑒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: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𝑞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,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𝑘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,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∈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20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ℝ</m:t>
                          </m:r>
                        </m:e>
                        <m:sup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𝑁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𝑘</m:t>
                          </m:r>
                          <m:r>
                            <a:rPr sz="20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2000" i="1">
                                  <a:latin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2000" i="1">
                                  <a:latin typeface="Cambria Math"/>
                                  <a:sym typeface="Cambria Math"/>
                                </a:rPr>
                                <m:t>ℎ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</a:p>
            </p:txBody>
          </p:sp>
        </mc:Choice>
        <mc:Fallback>
          <p:sp>
            <p:nvSpPr>
              <p:cNvPr id="71" name=""/>
              <p:cNvSpPr txBox="1"/>
              <p:nvPr/>
            </p:nvSpPr>
            <p:spPr>
              <a:xfrm>
                <a:off x="2561696" y="3823230"/>
                <a:ext cx="7286625" cy="4667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29431" y="5353761"/>
            <a:ext cx="8444729" cy="1149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마지막으로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MLP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과정을 거치고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이 때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GELU Activation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사용합니다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GELU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는 입력값과 입력값의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누적 정규 분포의 곱을 사용한 형태입니다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이 함수 또한 모든 점에서 미분 가능하고 단조 증가 함수가 아니므로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Activation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함수로 사용가능하며 입력값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x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가 다른 입력에 비해 얼마나 큰지에 대한 비율로 값이 조정되기 때문에 확률적인 해석이 가능해지는 장점이 있습니다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30793" y="2203437"/>
            <a:ext cx="8330412" cy="2900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Encoder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0829" y="2414901"/>
            <a:ext cx="6358466" cy="3526581"/>
          </a:xfrm>
          <a:prstGeom prst="rect">
            <a:avLst/>
          </a:prstGeom>
        </p:spPr>
      </p:pic>
      <p:sp>
        <p:nvSpPr>
          <p:cNvPr id="74" name="TextBox 27"/>
          <p:cNvSpPr txBox="1"/>
          <p:nvPr/>
        </p:nvSpPr>
        <p:spPr>
          <a:xfrm>
            <a:off x="7263171" y="3270249"/>
            <a:ext cx="4161436" cy="9474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657120" lvl="1" indent="-19992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L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번 반복한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Transformer Encoder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의 마지막 출력에서 클래스 토큰 부분만 분류 문제에 사용하게 되며 마지막에 추가적인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MLP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이용하여 클래스를 분류하게 됩니다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1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27364" y="4030223"/>
            <a:ext cx="9693848" cy="1854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600">
                <a:latin typeface="나눔스퀘어라운드OTF Bold"/>
                <a:ea typeface="나눔스퀘어라운드OTF Bold"/>
              </a:rPr>
              <a:t>ViT</a:t>
            </a:r>
            <a:r>
              <a:rPr lang="ko-KR" altLang="en-US" sz="1600">
                <a:latin typeface="나눔스퀘어라운드OTF Bold"/>
                <a:ea typeface="나눔스퀘어라운드OTF Bold"/>
              </a:rPr>
              <a:t>에서는 </a:t>
            </a:r>
            <a:r>
              <a:rPr lang="en-US" altLang="ko-KR" sz="1600">
                <a:latin typeface="나눔스퀘어라운드OTF Bold"/>
                <a:ea typeface="나눔스퀘어라운드OTF Bold"/>
              </a:rPr>
              <a:t>4</a:t>
            </a:r>
            <a:r>
              <a:rPr lang="ko-KR" altLang="en-US" sz="1600">
                <a:latin typeface="나눔스퀘어라운드OTF Bold"/>
                <a:ea typeface="나눔스퀘어라운드OTF Bold"/>
              </a:rPr>
              <a:t>가지 </a:t>
            </a:r>
            <a:r>
              <a:rPr lang="en-US" altLang="ko-KR" sz="1600">
                <a:latin typeface="나눔스퀘어라운드OTF Bold"/>
                <a:ea typeface="나눔스퀘어라운드OTF Bold"/>
              </a:rPr>
              <a:t>Position embedding</a:t>
            </a:r>
            <a:r>
              <a:rPr lang="ko-KR" altLang="en-US" sz="1600">
                <a:latin typeface="나눔스퀘어라운드OTF Bold"/>
                <a:ea typeface="나눔스퀘어라운드OTF Bold"/>
              </a:rPr>
              <a:t>을 시도한 후 최종적으로 가장 효과가 좋은 </a:t>
            </a:r>
            <a:r>
              <a:rPr lang="en-US" altLang="ko-KR" sz="1600">
                <a:latin typeface="나눔스퀘어라운드OTF Bold"/>
                <a:ea typeface="나눔스퀘어라운드OTF Bold"/>
              </a:rPr>
              <a:t>1D</a:t>
            </a:r>
            <a:r>
              <a:rPr lang="ko-KR" altLang="en-US" sz="1600">
                <a:latin typeface="나눔스퀘어라운드OTF Bold"/>
                <a:ea typeface="나눔스퀘어라운드OTF Bold"/>
              </a:rPr>
              <a:t> </a:t>
            </a:r>
            <a:r>
              <a:rPr lang="en-US" altLang="ko-KR" sz="1600">
                <a:latin typeface="나눔스퀘어라운드OTF Bold"/>
                <a:ea typeface="나눔스퀘어라운드OTF Bold"/>
              </a:rPr>
              <a:t>position embedding</a:t>
            </a:r>
            <a:r>
              <a:rPr lang="ko-KR" altLang="en-US" sz="1600">
                <a:latin typeface="나눔스퀘어라운드OTF Bold"/>
                <a:ea typeface="나눔스퀘어라운드OTF Bold"/>
              </a:rPr>
              <a:t>을 </a:t>
            </a:r>
            <a:r>
              <a:rPr lang="en-US" altLang="ko-KR" sz="1600">
                <a:latin typeface="나눔스퀘어라운드OTF Bold"/>
                <a:ea typeface="나눔스퀘어라운드OTF Bold"/>
              </a:rPr>
              <a:t>ViT</a:t>
            </a:r>
            <a:r>
              <a:rPr lang="ko-KR" altLang="en-US" sz="1600">
                <a:latin typeface="나눔스퀘어라운드OTF Bold"/>
                <a:ea typeface="나눔스퀘어라운드OTF Bold"/>
              </a:rPr>
              <a:t>에 사용함</a:t>
            </a:r>
            <a:endParaRPr lang="ko-KR" altLang="en-US" sz="1600">
              <a:latin typeface="나눔스퀘어라운드 Regular"/>
              <a:ea typeface="나눔스퀘어라운드 Regular"/>
            </a:endParaRPr>
          </a:p>
          <a:p>
            <a:pPr marL="0" indent="0" algn="just">
              <a:buFont typeface="Arial"/>
              <a:buNone/>
              <a:defRPr/>
            </a:pP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No positional information : Considering the inputs as a bag of patchs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1-dimensional positional embedding :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Considering the inputs as a sequence of patches in the raster order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2-dimensional positional embedding : Considering the inputs as a grid of patches in two dimensions.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Relative Positional embeddings :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Considering the relative distance between patches to encode the spatial information as instead of their absolute position.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Positional Embedding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4450" y="2134469"/>
            <a:ext cx="7023100" cy="170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딥러닝 모델들과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Inductive Bias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74" name="TextBox 27"/>
          <p:cNvSpPr txBox="1"/>
          <p:nvPr/>
        </p:nvSpPr>
        <p:spPr>
          <a:xfrm>
            <a:off x="1362963" y="3974929"/>
            <a:ext cx="9267893" cy="24439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Inductive Bias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training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에서 보지 못한 데이터에 대해서도 적절한 귀납적 추론이 가능하도록 하기 위해 모델이 가지고 있는 가정들의 집합을 의미함</a:t>
            </a:r>
            <a:endParaRPr lang="ko-KR" altLang="en-US" sz="1400" b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DNN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의 기본적인 요소들의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inductive bias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아래와 같음</a:t>
            </a:r>
            <a:endParaRPr lang="ko-KR" altLang="en-US" sz="1400" b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1114320" lvl="2" indent="-199920" algn="just" defTabSz="914400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Fully connected: 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입력 및 출력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element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 모두 연결되어 있으므로 구조적으로 특별한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relational inductive bias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가정하지 않음</a:t>
            </a:r>
            <a:endParaRPr lang="ko-KR" altLang="en-US" sz="1400" b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1114320" lvl="2" indent="-199920" algn="just" defTabSz="914400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Convolutional: CNN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은 작은 크기의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kernel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로 이미지를 지역적으로 보며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동일한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kernel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로 이미지 전체를 본다는 점에서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locality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와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transitional invariance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특성을 가짐</a:t>
            </a:r>
            <a:endParaRPr lang="ko-KR" altLang="en-US" sz="1400" b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1114320" lvl="2" indent="-199920" algn="just" defTabSz="914400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Recurrent: RNN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은 입력한 데이터들이 시간적 특성을 가지고 있다고 가정하므로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sequentiality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와 </a:t>
            </a:r>
            <a:r>
              <a:rPr lang="en-US" altLang="ko-KR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temporal invariance</a:t>
            </a:r>
            <a:r>
              <a:rPr lang="ko-KR" altLang="en-US" sz="1400" b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특성을 가짐</a:t>
            </a:r>
            <a:endParaRPr lang="ko-KR" altLang="en-US" sz="1400" b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 b="1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Transformer</a:t>
            </a:r>
            <a:r>
              <a:rPr lang="ko-KR" altLang="en-US" sz="1400" b="1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400" b="1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CNN</a:t>
            </a:r>
            <a:r>
              <a:rPr lang="ko-KR" altLang="en-US" sz="1400" b="1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및 </a:t>
            </a:r>
            <a:r>
              <a:rPr lang="en-US" altLang="ko-KR" sz="1400" b="1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RNN</a:t>
            </a:r>
            <a:r>
              <a:rPr lang="ko-KR" altLang="en-US" sz="1400" b="1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보다 상대적으로 </a:t>
            </a:r>
            <a:r>
              <a:rPr lang="en-US" altLang="ko-KR" sz="1400" b="1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inductive bias</a:t>
            </a:r>
            <a:r>
              <a:rPr lang="ko-KR" altLang="en-US" sz="1400" b="1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 낮음</a:t>
            </a:r>
            <a:endParaRPr lang="ko-KR" altLang="en-US" sz="1400" b="1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7875" y="2260515"/>
            <a:ext cx="8096250" cy="145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Inductive Bias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역할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74" name="TextBox 27"/>
          <p:cNvSpPr txBox="1"/>
          <p:nvPr/>
        </p:nvSpPr>
        <p:spPr>
          <a:xfrm>
            <a:off x="1362963" y="2413076"/>
            <a:ext cx="9267893" cy="232846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Inductive Bias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Hypothesis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Space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결정하는 역할을 합니다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5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Hypothesis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Space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다른 표현으로 설명하자면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‘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최적의 모델을 찾는 공간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’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을 의미합니다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5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전체 탐색 공간의 크기가 크다면 데이터의 일반화 관계를 더 잘 표현하는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Hypothesis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찾기 위해 상대적으로 많은 데이터가 필요하게 되고 탐색 공간의 크기가 작고 적절한 범위로 제한시켜준다면 상대적으로 적은 데이터로도 최적의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Hypothesis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찾는 것이 쉬워집니다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5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하지만 역으로 생각해보면 모델이 갖고 있는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Inductive Bias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 데이터의 상관관계를 충분히 잘 표현할 수 있다면 문제가 되지 않겠지만 그렇지 않다면 오히려 표현해야하는 영역을 아예 표현하지 못하게 될 수 있습니다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5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76" name="TextBox 27"/>
          <p:cNvSpPr txBox="1"/>
          <p:nvPr/>
        </p:nvSpPr>
        <p:spPr>
          <a:xfrm>
            <a:off x="1384361" y="5135472"/>
            <a:ext cx="9160584" cy="7681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ViT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는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Inductive Bias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가 상대적으로 낮은 모델로서 기존의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CNN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이 지역적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(local)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특징으로부터 전역적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(global)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특징을 찾아갔던 것과 달리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처음부터 전역적인 특징을 찾으려고 합니다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즉 편견 없이 문제를 풀려고 한다고 생각하면 됩니다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Inductive Bias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역할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74" name="TextBox 27"/>
          <p:cNvSpPr txBox="1"/>
          <p:nvPr/>
        </p:nvSpPr>
        <p:spPr>
          <a:xfrm>
            <a:off x="1362963" y="3839104"/>
            <a:ext cx="9267893" cy="136916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이미지 데이터를 분석하는데 있어서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CNN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은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Parameter sharing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을 통한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hierarchical view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제공하는 반면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에서 파라미터 공유는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MLP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Layer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 거의 유일합니다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5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구조적으로 패치 간의 상관 관계 해석 방식 조차도 자체적으로 학습해야합니다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.(CNN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은 픽셀 간 해석 방식을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‘hierarchical’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이라고 구조적으로 제시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)</a:t>
            </a:r>
            <a:endParaRPr lang="en-US" altLang="ko-KR" sz="15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7875" y="2146300"/>
            <a:ext cx="8096250" cy="1454150"/>
          </a:xfrm>
          <a:prstGeom prst="rect">
            <a:avLst/>
          </a:prstGeom>
        </p:spPr>
      </p:pic>
      <p:sp>
        <p:nvSpPr>
          <p:cNvPr id="78" name="TextBox 27"/>
          <p:cNvSpPr txBox="1"/>
          <p:nvPr/>
        </p:nvSpPr>
        <p:spPr>
          <a:xfrm>
            <a:off x="1393886" y="5442388"/>
            <a:ext cx="9160584" cy="5469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이미지 해석에 대해 패치 간의 상관관계 자체를 학습하도록 하는 자유를 더 주기 때문에 상대적으로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Inductive Bias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가 더 낮고 이를 학습하기 위해 필요한 데이터 수가 더 많다고 이야기할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Hybrid Architecture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74" name="TextBox 27"/>
          <p:cNvSpPr txBox="1"/>
          <p:nvPr/>
        </p:nvSpPr>
        <p:spPr>
          <a:xfrm>
            <a:off x="1362963" y="2744417"/>
            <a:ext cx="9267893" cy="20066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raw image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 아닌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CNN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으로 추출한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raw image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의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feature map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을 활용하는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hybrid architecture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로도 사용할 수 있음</a:t>
            </a:r>
            <a:endParaRPr lang="ko-KR" altLang="en-US" sz="15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Feature map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은 이미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raw image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의 공간적 정보를 포함하고 있으므로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hybrid architecture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패치 크기를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1x1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로 설정해도 됨</a:t>
            </a:r>
            <a:endParaRPr lang="ko-KR" altLang="en-US" sz="15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1x1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크기의 패치를 사용할 경우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feature map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의 공간 차원을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flatten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하여 각 벡터에 </a:t>
            </a:r>
            <a:r>
              <a:rPr lang="en-US" altLang="ko-KR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linear projection</a:t>
            </a:r>
            <a:r>
              <a:rPr lang="ko-KR" altLang="en-US" sz="15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을 적용하면 됨</a:t>
            </a:r>
            <a:endParaRPr lang="ko-KR" altLang="en-US" sz="15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Fine-Tuning and Higher Resolution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0541" y="2136123"/>
            <a:ext cx="5680603" cy="4107513"/>
          </a:xfrm>
          <a:prstGeom prst="rect">
            <a:avLst/>
          </a:prstGeom>
        </p:spPr>
      </p:pic>
      <p:sp>
        <p:nvSpPr>
          <p:cNvPr id="80" name="TextBox 27"/>
          <p:cNvSpPr txBox="1"/>
          <p:nvPr/>
        </p:nvSpPr>
        <p:spPr>
          <a:xfrm>
            <a:off x="6860791" y="3127028"/>
            <a:ext cx="4356668" cy="175739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일반적으로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large-scale dataset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 대해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Pre-train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하고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downstream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 대해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fine-tuning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을 수행한다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이를 위해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pre-trained prediction head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제거하고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0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으로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초기화된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D x K feedforward layer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추가한다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여기서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K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downstrem class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의 개수이다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Fine-Tuning and Higher Resolution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0541" y="2136123"/>
            <a:ext cx="5680603" cy="4107513"/>
          </a:xfrm>
          <a:prstGeom prst="rect">
            <a:avLst/>
          </a:prstGeom>
        </p:spPr>
      </p:pic>
      <p:sp>
        <p:nvSpPr>
          <p:cNvPr id="80" name="TextBox 27"/>
          <p:cNvSpPr txBox="1"/>
          <p:nvPr/>
        </p:nvSpPr>
        <p:spPr>
          <a:xfrm>
            <a:off x="6860791" y="3127028"/>
            <a:ext cx="4356668" cy="230984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Pre-train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보다 높은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resolution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으로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fine-tuning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하는 것은 종종 도움이된다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더 높은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resolution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의 이미지를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feed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할 때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patch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크기가 동일하게 유지되므로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sequence length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 더 길어진다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Vision Transformer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임의의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sequence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length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처리할 수 있지만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pre-trained position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embedding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은 의미가 없을 수 있다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e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3810" y="1422400"/>
            <a:ext cx="4573904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6600">
                <a:latin typeface="+mj-lt"/>
              </a:rPr>
              <a:t>Introduction</a:t>
            </a:r>
            <a:endParaRPr lang="en-US" altLang="ko-KR" sz="66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Fine-Tuning and Higher Resolution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0541" y="2136123"/>
            <a:ext cx="5680603" cy="4107513"/>
          </a:xfrm>
          <a:prstGeom prst="rect">
            <a:avLst/>
          </a:prstGeom>
        </p:spPr>
      </p:pic>
      <p:sp>
        <p:nvSpPr>
          <p:cNvPr id="80" name="TextBox 27"/>
          <p:cNvSpPr txBox="1"/>
          <p:nvPr/>
        </p:nvSpPr>
        <p:spPr>
          <a:xfrm>
            <a:off x="6860791" y="3127028"/>
            <a:ext cx="4356668" cy="203361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이를 극복하고자 위치 임베딩이 사전학습에서 학습되고 그것을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fine-tuning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 적용될 때에 그것의 원본 이미지에서의 위치를 기준으로 하는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2D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interpolation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을 적용하고자 했다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다시말해 위치 임베딩이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fine-tuning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시에 변화되기는 하지만 종합적으로 어느 정도의 위치인지 변환시켜줌</a:t>
            </a:r>
            <a:endParaRPr lang="ko-KR" altLang="en-US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Fine-Tuning and Higher Resolution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0541" y="2136123"/>
            <a:ext cx="5680603" cy="4107513"/>
          </a:xfrm>
          <a:prstGeom prst="rect">
            <a:avLst/>
          </a:prstGeom>
        </p:spPr>
      </p:pic>
      <p:sp>
        <p:nvSpPr>
          <p:cNvPr id="80" name="TextBox 27"/>
          <p:cNvSpPr txBox="1"/>
          <p:nvPr/>
        </p:nvSpPr>
        <p:spPr>
          <a:xfrm>
            <a:off x="6860791" y="3127028"/>
            <a:ext cx="4356668" cy="175739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이전 같은 해상도 조정 및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Patch extraction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이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image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의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2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차원 구조에 대한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inductive bias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 수동적으로 주입되는 유일한 과정입니다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즉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2D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위치에 대한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inductive bias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 없는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transformer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에게 위치에 대한 개념을 주입시켜주는 것입니다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e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80485" y="1422400"/>
            <a:ext cx="443102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6600">
                <a:latin typeface="+mj-lt"/>
              </a:rPr>
              <a:t>Experiment</a:t>
            </a:r>
            <a:endParaRPr lang="en-US" altLang="ko-KR" sz="66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263461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Datasets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80" name="TextBox 27"/>
          <p:cNvSpPr txBox="1"/>
          <p:nvPr/>
        </p:nvSpPr>
        <p:spPr>
          <a:xfrm>
            <a:off x="1238395" y="5217236"/>
            <a:ext cx="9555731" cy="120070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 위와 같이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class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와 이미지의 개수가 각각 다른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3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개의 데이터셋을 기반으로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pre-train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됩니다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아래의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benchmark tasks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downstream task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로 하여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pre-trained ViT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의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representation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성능을 검증합니다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1114320" lvl="2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ReaL labels, CIFAT-10/100,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Oxford-IIIT Pets, Oxford Flowers-102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1114320" lvl="2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19-task VTAB classification suite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46704" y="2060575"/>
            <a:ext cx="7898590" cy="3080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263461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Model Variants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80" name="TextBox 27"/>
          <p:cNvSpPr txBox="1"/>
          <p:nvPr/>
        </p:nvSpPr>
        <p:spPr>
          <a:xfrm>
            <a:off x="1238395" y="5217236"/>
            <a:ext cx="9555731" cy="9149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는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위와 같이 총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3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개의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volume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 대하여 실험을 진행하였으며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다양한 패치 크기에 대해 실험을 진행합니다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Baseline CNN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은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Batch normalization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layer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group normalization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으로 변경하고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standardized convolutional layer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사용하여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transfer learning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 적합한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Big Transformer(BiT)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구조의 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ResNet</a:t>
            </a:r>
            <a:r>
              <a:rPr lang="ko-KR" altLang="en-US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을 사용함</a:t>
            </a:r>
            <a:endParaRPr lang="ko-KR" altLang="en-US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6495" y="2381552"/>
            <a:ext cx="8999010" cy="2571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263461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Training &amp; Fine-tuning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84" name="TextBox 27"/>
          <p:cNvSpPr txBox="1"/>
          <p:nvPr/>
        </p:nvSpPr>
        <p:spPr>
          <a:xfrm>
            <a:off x="1362963" y="2744417"/>
            <a:ext cx="9267893" cy="20066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pre-training에는 모든 모델을 Adam optimizer를 활용했으며 하이퍼파라미터 세팅은      = 0.999, batch_size = 4096로 두었고, weight decay를 적용하였는데 이것이 모든 모델에 대해 transfer시 유용한 도움을 주는것을 발견하였다.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학습률 스케쥴로는 linear learning rate warmup and decay를 사용하였다.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한편 fine-tuning에는 SGD with momentum 옵티마이저를 사용했고, batch_size = 512으로 두고 훈련하였다.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"/>
              <p:cNvSpPr>
                <a:spLocks noResize="1" noChangeShapeType="1" noTextEdit="1"/>
              </p:cNvSpPr>
              <p:nvPr/>
            </p:nvSpPr>
            <p:spPr>
              <a:xfrm>
                <a:off x="9303280" y="2746903"/>
                <a:ext cx="666750" cy="400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𝛽</m:t>
                          </m:r>
                        </m:e>
                        <m:sub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85" name=""/>
              <p:cNvSpPr txBox="1"/>
              <p:nvPr/>
            </p:nvSpPr>
            <p:spPr>
              <a:xfrm>
                <a:off x="9303280" y="2746903"/>
                <a:ext cx="666750" cy="4000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263461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Metrics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84" name="TextBox 27"/>
          <p:cNvSpPr txBox="1"/>
          <p:nvPr/>
        </p:nvSpPr>
        <p:spPr>
          <a:xfrm>
            <a:off x="1362963" y="2744417"/>
            <a:ext cx="9267893" cy="232097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연구진은 성능을 평가하기 위해 downstream 데이터셋에 대한 결과를 few-shot accuracy 혹은 fine-tuning accuracy로 성능 비교를 진행했다. 이때 Fine-tuning acc는 각 모델의 각 데이터셋에 대한 성능을 반영한다고 볼 수 있다.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Few-shot accuracy는 훈련이미지들의 subset의 representation을                의 타겟벡터로 매핑하는 규제된 linear regression 문제의 해를 구하는 과정에서 얻어진다.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주로 fine-tuning 성능으로 비교에 집중했으나 fine-tuning이 너무 고비용인 경우 보다 가볍게 평가할 수 있도록 few-shot accuracy를 사용했다.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"/>
              <p:cNvSpPr>
                <a:spLocks noResize="1" noChangeShapeType="1" noTextEdit="1"/>
              </p:cNvSpPr>
              <p:nvPr/>
            </p:nvSpPr>
            <p:spPr>
              <a:xfrm>
                <a:off x="9303280" y="2746903"/>
                <a:ext cx="666750" cy="400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𝛽</m:t>
                          </m:r>
                        </m:e>
                        <m:sub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85" name=""/>
              <p:cNvSpPr txBox="1"/>
              <p:nvPr/>
            </p:nvSpPr>
            <p:spPr>
              <a:xfrm>
                <a:off x="9303280" y="2746903"/>
                <a:ext cx="666750" cy="4000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"/>
              <p:cNvSpPr>
                <a:spLocks noResize="1" noChangeShapeType="1" noTextEdit="1"/>
              </p:cNvSpPr>
              <p:nvPr/>
            </p:nvSpPr>
            <p:spPr>
              <a:xfrm>
                <a:off x="7518094" y="3693925"/>
                <a:ext cx="1190625" cy="3905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5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{-1,1}</m:t>
                          </m:r>
                        </m:e>
                        <m:sup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</a:p>
            </p:txBody>
          </p:sp>
        </mc:Choice>
        <mc:Fallback>
          <p:sp>
            <p:nvSpPr>
              <p:cNvPr id="86" name=""/>
              <p:cNvSpPr txBox="1"/>
              <p:nvPr/>
            </p:nvSpPr>
            <p:spPr>
              <a:xfrm>
                <a:off x="7518094" y="3693925"/>
                <a:ext cx="1190625" cy="3905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6" y="330199"/>
            <a:ext cx="2748919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r>
              <a:rPr lang="ko-KR" altLang="en-US" sz="4400" spc="-300">
                <a:solidFill>
                  <a:schemeClr val="accent4"/>
                </a:solidFill>
              </a:rPr>
              <a:t> 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353776" y="1536178"/>
            <a:ext cx="9160582" cy="49074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4.2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Comparison to state of the art</a:t>
            </a:r>
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84" name="TextBox 27"/>
          <p:cNvSpPr txBox="1"/>
          <p:nvPr/>
        </p:nvSpPr>
        <p:spPr>
          <a:xfrm>
            <a:off x="1362963" y="3158547"/>
            <a:ext cx="9267893" cy="204972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457200" lvl="1" indent="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두개의 비교 포인트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비교 포인트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671400" lvl="1" indent="-21420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대규모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ResNets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지도 전이 학습된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Big Transfer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457200" lvl="1" indent="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   여기에 보고된 다른 데이터셋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(ImageNet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및 그 상위 집합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그리고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JFT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데이터셋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에서 최고 성능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671400" lvl="1" indent="-214200" algn="just" defTabSz="91440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ImageNet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과 레이블이 제거된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JFT300M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에서 반지도 학습을 사용하여 훈련된 대규모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EfficientNet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인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Noisy Student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당시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ImageNet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에서 최고 성능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457200" lvl="1" indent="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87" name="TextBox 27"/>
          <p:cNvSpPr txBox="1"/>
          <p:nvPr/>
        </p:nvSpPr>
        <p:spPr>
          <a:xfrm>
            <a:off x="1372826" y="2521766"/>
            <a:ext cx="9160582" cy="3951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SOTA CNNs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ViT largest models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과 비교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6" y="330199"/>
            <a:ext cx="2748919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r>
              <a:rPr lang="ko-KR" altLang="en-US" sz="4400" spc="-300">
                <a:solidFill>
                  <a:schemeClr val="accent4"/>
                </a:solidFill>
              </a:rPr>
              <a:t> 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353776" y="1298053"/>
            <a:ext cx="9160582" cy="42406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평가 지표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accuracy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84" name="TextBox 27"/>
          <p:cNvSpPr txBox="1"/>
          <p:nvPr/>
        </p:nvSpPr>
        <p:spPr>
          <a:xfrm>
            <a:off x="2581924" y="3964413"/>
            <a:ext cx="6877770" cy="36755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457200" lvl="1" indent="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훈련에 사용된 TPU v3 코어(칩당 2개)의 수를 훈련 시간(일)과 곱한 값 = TPUv3-core-days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8539" y="1749892"/>
            <a:ext cx="6994922" cy="2272109"/>
          </a:xfrm>
          <a:prstGeom prst="rect">
            <a:avLst/>
          </a:prstGeom>
        </p:spPr>
      </p:pic>
      <p:sp>
        <p:nvSpPr>
          <p:cNvPr id="89" name="TextBox 27"/>
          <p:cNvSpPr txBox="1"/>
          <p:nvPr/>
        </p:nvSpPr>
        <p:spPr>
          <a:xfrm>
            <a:off x="1362963" y="4501512"/>
            <a:ext cx="9267893" cy="201511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세번의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fine-tuning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을 평균내어 정확도의 평균과 표준편차를 보고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JFT-300M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데이터셋에서 사전 훈련된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Vision Transformer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모델들이 모든 데이터셋에서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ResNet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기반의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기준 모델들을 능가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하면서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사전 훈련에 훨씬 적은 계산 자원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을 사용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 더 작은 공개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ImageNet-21k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데이터셋에서 사전 훈련된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VIT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도 잘 수행됩니다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이는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Vision Transformer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모델이 이미지 분류 작업에서의 최신 기술보다 우수한 성능을 제공한다는 의미입니다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90" name=""/>
          <p:cNvSpPr/>
          <p:nvPr/>
        </p:nvSpPr>
        <p:spPr>
          <a:xfrm>
            <a:off x="2519687" y="1790581"/>
            <a:ext cx="7164457" cy="220080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6" y="330199"/>
            <a:ext cx="2748919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r>
              <a:rPr lang="ko-KR" altLang="en-US" sz="4400" spc="-300">
                <a:solidFill>
                  <a:schemeClr val="accent4"/>
                </a:solidFill>
              </a:rPr>
              <a:t> 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353776" y="1298053"/>
            <a:ext cx="9160582" cy="42406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평가 지표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VTAB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89" name="TextBox 27"/>
          <p:cNvSpPr txBox="1"/>
          <p:nvPr/>
        </p:nvSpPr>
        <p:spPr>
          <a:xfrm>
            <a:off x="1362963" y="4699949"/>
            <a:ext cx="9267893" cy="10512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VTAB(Visual Task Adaptation Benchmark)은 시각적 작업의 적응성을 평가하기 위한 벤치마크입니다. 이는 모델이 다양한 시각적 작업으로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얼마나 잘 전이(transfer)할 수 있는지를 측정하기 위해 설계, 1000개의 저데이터를 훈련을 하여 평가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1387" y="2254513"/>
            <a:ext cx="6450176" cy="2076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2653666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Introduction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1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26622" y="2440386"/>
            <a:ext cx="9160582" cy="2653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Non-local neural network(Wang et al., 2018)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Stand-alone self-attention in Vision models(Remachandran et al.,2019)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Axial-DeepLab(Wang et al., 2020)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Vision Transformer(Dosovitskiy et al., 2020)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Data efficient image Transformer(Touvron et al., 2020)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TransGAN(Jiang et al., 2021)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667921"/>
            <a:ext cx="9160582" cy="4228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Transformer in Computer Vision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37" name=""/>
          <p:cNvSpPr/>
          <p:nvPr/>
        </p:nvSpPr>
        <p:spPr>
          <a:xfrm>
            <a:off x="3318072" y="3429000"/>
            <a:ext cx="76909" cy="769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8" name=""/>
          <p:cNvSpPr/>
          <p:nvPr/>
        </p:nvSpPr>
        <p:spPr>
          <a:xfrm>
            <a:off x="3318072" y="3590925"/>
            <a:ext cx="76909" cy="76909"/>
          </a:xfrm>
          <a:prstGeom prst="ellipse">
            <a:avLst/>
          </a:prstGeom>
          <a:solidFill>
            <a:srgbClr val="3d3a3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39" name=""/>
          <p:cNvSpPr/>
          <p:nvPr/>
        </p:nvSpPr>
        <p:spPr>
          <a:xfrm>
            <a:off x="3318072" y="3752850"/>
            <a:ext cx="76909" cy="76909"/>
          </a:xfrm>
          <a:prstGeom prst="ellipse">
            <a:avLst/>
          </a:prstGeom>
          <a:solidFill>
            <a:srgbClr val="3d3a3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40" name=""/>
          <p:cNvSpPr/>
          <p:nvPr/>
        </p:nvSpPr>
        <p:spPr>
          <a:xfrm>
            <a:off x="3327597" y="5343525"/>
            <a:ext cx="76909" cy="76909"/>
          </a:xfrm>
          <a:prstGeom prst="ellipse">
            <a:avLst/>
          </a:prstGeom>
          <a:solidFill>
            <a:srgbClr val="3d3a3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41" name=""/>
          <p:cNvSpPr/>
          <p:nvPr/>
        </p:nvSpPr>
        <p:spPr>
          <a:xfrm>
            <a:off x="3327597" y="5505450"/>
            <a:ext cx="76909" cy="76909"/>
          </a:xfrm>
          <a:prstGeom prst="ellipse">
            <a:avLst/>
          </a:prstGeom>
          <a:solidFill>
            <a:srgbClr val="3d3a3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42" name=""/>
          <p:cNvSpPr/>
          <p:nvPr/>
        </p:nvSpPr>
        <p:spPr>
          <a:xfrm>
            <a:off x="3327597" y="5667375"/>
            <a:ext cx="76909" cy="76909"/>
          </a:xfrm>
          <a:prstGeom prst="ellipse">
            <a:avLst/>
          </a:prstGeom>
          <a:solidFill>
            <a:srgbClr val="3d3a3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7545439" y="2407560"/>
            <a:ext cx="4480908" cy="66906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CNN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에 </a:t>
            </a: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나눔스퀘어라운드OTF Bold"/>
                <a:ea typeface="나눔스퀘어라운드OTF Bold"/>
              </a:rPr>
              <a:t>self attention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을 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어떻게 적용할까</a:t>
            </a: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44" name="TextBox 27"/>
          <p:cNvSpPr txBox="1"/>
          <p:nvPr/>
        </p:nvSpPr>
        <p:spPr>
          <a:xfrm>
            <a:off x="7650509" y="4469752"/>
            <a:ext cx="4480908" cy="67184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나눔스퀘어라운드OTF Bold"/>
                <a:ea typeface="나눔스퀘어라운드OTF Bold"/>
              </a:rPr>
              <a:t>Transformer</a:t>
            </a: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모델 자체를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이용해보자</a:t>
            </a: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!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45" name=""/>
          <p:cNvSpPr/>
          <p:nvPr/>
        </p:nvSpPr>
        <p:spPr>
          <a:xfrm>
            <a:off x="9598004" y="3244298"/>
            <a:ext cx="585698" cy="106490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6" y="330199"/>
            <a:ext cx="2748919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r>
              <a:rPr lang="ko-KR" altLang="en-US" sz="4400" spc="-300">
                <a:solidFill>
                  <a:schemeClr val="accent4"/>
                </a:solidFill>
              </a:rPr>
              <a:t> 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353776" y="1298053"/>
            <a:ext cx="9160582" cy="42406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평가 지표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VTAB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89" name="TextBox 27"/>
          <p:cNvSpPr txBox="1"/>
          <p:nvPr/>
        </p:nvSpPr>
        <p:spPr>
          <a:xfrm>
            <a:off x="1362963" y="4139453"/>
            <a:ext cx="9267893" cy="105124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Natural (자연): 일반적인 시각적 패턴과 객체를 인식하고 분류하는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Specialized (전문화된):전문화된 이미지 내의 패턴을 학습하고 인식할 수 있는지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Structured (구조화된): 이미지의 공간적 구성을 이해하고, 그 안에서 객체 간의 관계를 파악할 수 있는지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1387" y="1958706"/>
            <a:ext cx="6450176" cy="2076979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1851163" y="5349063"/>
            <a:ext cx="8974798" cy="12128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94" name="TextBox 27"/>
          <p:cNvSpPr txBox="1"/>
          <p:nvPr/>
        </p:nvSpPr>
        <p:spPr>
          <a:xfrm>
            <a:off x="1524331" y="5447355"/>
            <a:ext cx="9267894" cy="105045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457200" lvl="1" indent="0" algn="just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사전 훈련에 훨씬 적은 계산 지원을 사용하였고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사전 훈련의 효율성은 모델의 구조뿐만 아니라 훈련 일정, 최적화 알고리즘, 가중치 감소 등 다른 매개변수에 의해서도 영향을 받을 수 있음, 하지만 제어된 연구를통해 위와 같은 결론을 얻었습니다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6" y="330199"/>
            <a:ext cx="2748919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r>
              <a:rPr lang="ko-KR" altLang="en-US" sz="4400" spc="-300">
                <a:solidFill>
                  <a:schemeClr val="accent4"/>
                </a:solidFill>
              </a:rPr>
              <a:t> 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353776" y="1298053"/>
            <a:ext cx="9160582" cy="42406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평가 지표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사전 훈련 데이터셋의 양에 따른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ImageNet Top1 Accuracy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5382" y="2682088"/>
            <a:ext cx="4764484" cy="3193492"/>
          </a:xfrm>
          <a:prstGeom prst="rect">
            <a:avLst/>
          </a:prstGeom>
        </p:spPr>
      </p:pic>
      <p:sp>
        <p:nvSpPr>
          <p:cNvPr id="96" name="TextBox 27"/>
          <p:cNvSpPr txBox="1"/>
          <p:nvPr/>
        </p:nvSpPr>
        <p:spPr>
          <a:xfrm>
            <a:off x="6634072" y="3179884"/>
            <a:ext cx="4161436" cy="147593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ResNets와 비교해 봤을 때, ViT가 시각적 작업을 위한 귀납적 편향(inductive biases)이 더 적음에도 불구하고, </a:t>
            </a:r>
            <a:r>
              <a:rPr lang="en-US" altLang="ko-KR" sz="140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데이터셋의 크기가 얼마나 중요한지</a:t>
            </a: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를 탐구하기 위해 두 가지 실험을 수행함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6" y="330199"/>
            <a:ext cx="2748919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r>
              <a:rPr lang="ko-KR" altLang="en-US" sz="4400" spc="-300">
                <a:solidFill>
                  <a:schemeClr val="accent4"/>
                </a:solidFill>
              </a:rPr>
              <a:t> 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353776" y="1298053"/>
            <a:ext cx="9160582" cy="42406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평가 지표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사전 훈련 데이터셋의 양에 따른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ImageNet Top1 Accuracy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5382" y="2586838"/>
            <a:ext cx="4764484" cy="3193492"/>
          </a:xfrm>
          <a:prstGeom prst="rect">
            <a:avLst/>
          </a:prstGeom>
        </p:spPr>
      </p:pic>
      <p:sp>
        <p:nvSpPr>
          <p:cNvPr id="96" name="TextBox 27"/>
          <p:cNvSpPr txBox="1"/>
          <p:nvPr/>
        </p:nvSpPr>
        <p:spPr>
          <a:xfrm>
            <a:off x="6405472" y="2161238"/>
            <a:ext cx="4783208" cy="397095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첫 번째 실험에서는 </a:t>
            </a:r>
            <a:r>
              <a:rPr lang="en-US" altLang="ko-KR" sz="140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다양한 크기의 데이터셋에서 ViT 모델을 사전 훈련</a:t>
            </a:r>
            <a:endParaRPr lang="en-US" altLang="ko-KR" sz="140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더 작은 데이터셋에서의 성능을 향상시키기 위해 세 가지 기본 정규화 매개변수 가중치 감소(weight decay), 드롭아웃(dropout),레이블 평활화 (label smoothing)  통해 최적화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가장 작은 데이터셋인 ImageNet에서 사전 훈련될 때, ViT-Large 모델은 적당한 정규화에도 불구하고 ViT-Base 모델에 비해 성능이 떨어짐 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데이터셋의 크기가 증가함에 따라 더 큰 모델이 더 많은 정보를 학습하고 더 복잡한 패턴을 인식할 수 있는 능력이 향상됨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대규모 데이터셋에서는 큰 모델이 그 가치를 발휘할 수 있</a:t>
            </a:r>
            <a:r>
              <a:rPr lang="ko-KR" altLang="en-US" sz="140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음</a:t>
            </a:r>
            <a:endParaRPr lang="ko-KR" altLang="en-US" sz="140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6" y="330199"/>
            <a:ext cx="2748919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Experiment</a:t>
            </a:r>
            <a:r>
              <a:rPr lang="ko-KR" altLang="en-US" sz="4400" spc="-300">
                <a:solidFill>
                  <a:schemeClr val="accent4"/>
                </a:solidFill>
              </a:rPr>
              <a:t> 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353776" y="1298053"/>
            <a:ext cx="9160582" cy="42406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평가 지표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사전 훈련 데이터셋의 양에 따른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ImageNet Top1 Accuracy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sp>
        <p:nvSpPr>
          <p:cNvPr id="96" name="TextBox 27"/>
          <p:cNvSpPr txBox="1"/>
          <p:nvPr/>
        </p:nvSpPr>
        <p:spPr>
          <a:xfrm>
            <a:off x="6405472" y="2161238"/>
            <a:ext cx="4783208" cy="397095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첫 번째 실험에서는 </a:t>
            </a:r>
            <a:r>
              <a:rPr lang="en-US" altLang="ko-KR" sz="140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다양한 크기의 데이터셋에서 ViT 모델을 사전 훈련</a:t>
            </a:r>
            <a:endParaRPr lang="en-US" altLang="ko-KR" sz="140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더 작은 데이터셋에서의 성능을 향상시키기 위해 세 가지 기본 정규화 매개변수 가중치 감소(weight decay), 드롭아웃(dropout),레이블 평활화 (label smoothing)  통해 최적화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가장 작은 데이터셋인 ImageNet에서 사전 훈련될 때, ViT-Large 모델은 적당한 정규화에도 불구하고 ViT-Base 모델에 비해 성능이 떨어짐 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 Regular"/>
                <a:ea typeface="나눔스퀘어라운드 Regular"/>
              </a:rPr>
              <a:t>데이터셋의 크기가 증가함에 따라 더 큰 모델이 더 많은 정보를 학습하고 더 복잡한 패턴을 인식할 수 있는 능력이 향상됨</a:t>
            </a:r>
            <a:endParaRPr lang="en-US" altLang="ko-KR" sz="1400">
              <a:solidFill>
                <a:srgbClr val="3a3838"/>
              </a:solidFill>
              <a:latin typeface="나눔스퀘어라운드 Regular"/>
              <a:ea typeface="나눔스퀘어라운드 Regular"/>
            </a:endParaRPr>
          </a:p>
          <a:p>
            <a:pPr marL="657120" lvl="1" indent="-199920" algn="just" defTabSz="9144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40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대규모 데이터셋에서는 큰 모델이 그 가치를 발휘할 수 있</a:t>
            </a:r>
            <a:r>
              <a:rPr lang="ko-KR" altLang="en-US" sz="140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음</a:t>
            </a:r>
            <a:endParaRPr lang="ko-KR" altLang="en-US" sz="140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639164" y="2450882"/>
            <a:ext cx="7317529" cy="2802090"/>
          </a:xfrm>
          <a:prstGeom prst="rect">
            <a:avLst/>
          </a:prstGeom>
        </p:spPr>
      </p:pic>
      <p:sp>
        <p:nvSpPr>
          <p:cNvPr id="98" name=""/>
          <p:cNvSpPr/>
          <p:nvPr/>
        </p:nvSpPr>
        <p:spPr>
          <a:xfrm>
            <a:off x="-1705106" y="2333624"/>
            <a:ext cx="3656134" cy="3004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80610" y="5042525"/>
            <a:ext cx="2430780" cy="143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8800">
                <a:solidFill>
                  <a:schemeClr val="accent1"/>
                </a:solidFill>
                <a:latin typeface="+mj-lt"/>
              </a:rPr>
              <a:t>QnA</a:t>
            </a:r>
            <a:endParaRPr lang="en-US" altLang="ko-KR" sz="880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5735" y="1422400"/>
            <a:ext cx="425005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>
                <a:latin typeface="+mj-lt"/>
              </a:rPr>
              <a:t>감사합니다</a:t>
            </a:r>
            <a:endParaRPr lang="ko-KR" altLang="en-US" sz="66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2653666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Introduction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1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26622" y="2440386"/>
            <a:ext cx="9160582" cy="2653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본 연구에서는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NLP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에서 사용하는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Standard Transformer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를 이미지에 그대로 적용하여 이미지 분류에 좋은 성능을 도출한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Vision Transformer(ViT)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를 제안함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0" indent="0" algn="just">
              <a:buFont typeface="Arial"/>
              <a:buNone/>
              <a:defRPr/>
            </a:pP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는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이미지를 패치로 분할한 후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이를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NLP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단어로 취급하여 각 패치의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linear embedding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순서대로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Transformer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input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으로 넣어 이미지를 분류함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0" indent="0" algn="just">
              <a:buFont typeface="Arial"/>
              <a:buNone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를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ImageNet-1k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학습했을 때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비슷한 크기의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ResNet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보다 낮은 정확도를 도출하는 것을 통해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CNN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보다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Inductive bias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가 낮은 것을 알 수 있음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0" indent="0" algn="just">
              <a:buFont typeface="Arial"/>
              <a:buNone/>
              <a:defRPr/>
            </a:pP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반면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ImageNet-21k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JFT-300M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pre-training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를 다른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Image recognition task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transfer learning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했을 때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SOTA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성능을 도출하는 것을 통해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large scale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학습이 낮은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Inductive bias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로 인해 성능 저하를 해소시키는 것을 알 수 있음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667921"/>
            <a:ext cx="9160582" cy="4228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Vision Transformer(ViT)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 개요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e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0335" y="1422400"/>
            <a:ext cx="681227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6600">
                <a:latin typeface="+mj-lt"/>
              </a:rPr>
              <a:t>Proposed Method</a:t>
            </a:r>
            <a:endParaRPr lang="en-US" altLang="ko-KR" sz="66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2816765"/>
            <a:ext cx="4161436" cy="158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Multi-head Self Attention(MSA)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와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MLP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block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으로 구성되어 있음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MLP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2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개의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layer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를 가지며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GELU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activation function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사용함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각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block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앞에는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Layer Norm(LN)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적용하고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각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block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뒤에는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residual connection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적용함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ViT 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모델 구조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3929" y="2086067"/>
            <a:ext cx="6389926" cy="34623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"/>
              <p:cNvSpPr>
                <a:spLocks noResize="1" noChangeShapeType="1" noTextEdit="1"/>
              </p:cNvSpPr>
              <p:nvPr/>
            </p:nvSpPr>
            <p:spPr>
              <a:xfrm>
                <a:off x="11102185" y="4032653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𝑥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42" name=""/>
              <p:cNvSpPr txBox="1"/>
              <p:nvPr/>
            </p:nvSpPr>
            <p:spPr>
              <a:xfrm>
                <a:off x="11102185" y="4032653"/>
                <a:ext cx="609600" cy="3524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17649" y="2816765"/>
            <a:ext cx="4605148" cy="2221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작동 과정은 아래와 같습니다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Step1.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이미지                        가 있을 때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457200" lvl="1" indent="0" algn="just">
              <a:buFont typeface="Arial"/>
              <a:buNone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    이미지를              크기의 패치                          개로 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457200" lvl="1" indent="0" algn="just">
              <a:buFont typeface="Arial"/>
              <a:buNone/>
              <a:defRPr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    분할하여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sequence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                     를 구축함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457200" lvl="1" indent="0" algn="just">
              <a:buFont typeface="Arial"/>
              <a:buNone/>
              <a:defRPr/>
            </a:pP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Step2. Trainable linear projection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통해     의 각 패치를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flatten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한 벡터를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D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차원으로 변환한 후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이를 패치 임베팅으로 사용함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457200" lvl="1" indent="0" algn="just">
              <a:buFont typeface="Arial"/>
              <a:buNone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    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ViT 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모델 구조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3929" y="2086067"/>
            <a:ext cx="6389926" cy="34623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"/>
              <p:cNvSpPr>
                <a:spLocks noResize="1" noChangeShapeType="1" noTextEdit="1"/>
              </p:cNvSpPr>
              <p:nvPr/>
            </p:nvSpPr>
            <p:spPr>
              <a:xfrm>
                <a:off x="8790121" y="3170659"/>
                <a:ext cx="1419225" cy="3905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latin typeface="Cambria Math"/>
                          <a:sym typeface="Cambria Math"/>
                        </a:rPr>
                        <m:t>x</m:t>
                      </m:r>
                      <m:r>
                        <a:rPr sz="1500">
                          <a:latin typeface="Cambria Math"/>
                          <a:sym typeface="Cambria Math"/>
                        </a:rPr>
                        <m:t>∈</m:t>
                      </m:r>
                      <m:sSup>
                        <m:sSupPr>
                          <m:ctrlPr>
                            <a:rPr sz="15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ℝ</m:t>
                          </m:r>
                        </m:e>
                        <m:sup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𝐻</m:t>
                          </m:r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𝑊</m:t>
                          </m:r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</a:p>
            </p:txBody>
          </p:sp>
        </mc:Choice>
        <mc:Fallback>
          <p:sp>
            <p:nvSpPr>
              <p:cNvPr id="38" name=""/>
              <p:cNvSpPr txBox="1"/>
              <p:nvPr/>
            </p:nvSpPr>
            <p:spPr>
              <a:xfrm>
                <a:off x="8790121" y="3170659"/>
                <a:ext cx="1419225" cy="3905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"/>
              <p:cNvSpPr>
                <a:spLocks noResize="1" noChangeShapeType="1" noTextEdit="1"/>
              </p:cNvSpPr>
              <p:nvPr/>
            </p:nvSpPr>
            <p:spPr>
              <a:xfrm>
                <a:off x="8398949" y="3429000"/>
                <a:ext cx="962025" cy="3238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>
                          <a:latin typeface="Cambria Math"/>
                          <a:sym typeface="Cambria Math"/>
                        </a:rPr>
                        <m:t>(</m:t>
                      </m:r>
                      <m:r>
                        <a:rPr sz="1200" i="1"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200" i="1">
                          <a:latin typeface="Cambria Math"/>
                          <a:sym typeface="Cambria Math"/>
                        </a:rPr>
                        <m:t>𝑃</m:t>
                      </m:r>
                      <m:r>
                        <a:rPr sz="1200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9" name=""/>
              <p:cNvSpPr txBox="1"/>
              <p:nvPr/>
            </p:nvSpPr>
            <p:spPr>
              <a:xfrm>
                <a:off x="8398949" y="3429000"/>
                <a:ext cx="962025" cy="3238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"/>
              <p:cNvSpPr>
                <a:spLocks noResize="1" noChangeShapeType="1" noTextEdit="1"/>
              </p:cNvSpPr>
              <p:nvPr/>
            </p:nvSpPr>
            <p:spPr>
              <a:xfrm>
                <a:off x="9807970" y="3401844"/>
                <a:ext cx="1581150" cy="3429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1">
                          <a:latin typeface="Cambria Math"/>
                          <a:sym typeface="Cambria Math"/>
                        </a:rPr>
                        <m:t>𝑁</m:t>
                      </m:r>
                      <m:r>
                        <a:rPr sz="1200">
                          <a:latin typeface="Cambria Math"/>
                          <a:sym typeface="Cambria Math"/>
                        </a:rPr>
                        <m:t xml:space="preserve">(= </m:t>
                      </m:r>
                      <m:r>
                        <a:rPr sz="1200" i="1">
                          <a:latin typeface="Cambria Math"/>
                          <a:sym typeface="Cambria Math"/>
                        </a:rPr>
                        <m:t>𝐻</m:t>
                      </m:r>
                      <m:r>
                        <a:rPr sz="1200"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200" i="1">
                          <a:latin typeface="Cambria Math"/>
                          <a:sym typeface="Cambria Math"/>
                        </a:rPr>
                        <m:t>𝑊</m:t>
                      </m:r>
                      <m:r>
                        <a:rPr sz="1200">
                          <a:latin typeface="Cambria Math"/>
                          <a:sym typeface="Cambria Math"/>
                        </a:rPr>
                        <m:t>/</m:t>
                      </m:r>
                      <m:sSup>
                        <m:sSup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𝑃</m:t>
                          </m:r>
                        </m:e>
                        <m:sup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12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40" name=""/>
              <p:cNvSpPr txBox="1"/>
              <p:nvPr/>
            </p:nvSpPr>
            <p:spPr>
              <a:xfrm>
                <a:off x="9807970" y="3401844"/>
                <a:ext cx="1581150" cy="3429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"/>
              <p:cNvSpPr>
                <a:spLocks noResize="1" noChangeShapeType="1" noTextEdit="1"/>
              </p:cNvSpPr>
              <p:nvPr/>
            </p:nvSpPr>
            <p:spPr>
              <a:xfrm>
                <a:off x="9219370" y="3626243"/>
                <a:ext cx="1352550" cy="3619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𝑥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𝑝</m:t>
                          </m:r>
                        </m:sub>
                      </m:sSub>
                      <m:r>
                        <a:rPr sz="1200" i="1">
                          <a:latin typeface="Cambria Math"/>
                          <a:sym typeface="Cambria Math"/>
                        </a:rPr>
                        <m:t>∈</m:t>
                      </m:r>
                      <m:sSup>
                        <m:sSup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ℝ</m:t>
                          </m:r>
                        </m:e>
                        <m:sup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𝑁</m:t>
                          </m:r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×</m:t>
                          </m:r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sz="1200" i="1">
                                  <a:latin typeface="Cambria Math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sz="1200" i="1">
                                  <a:latin typeface="Cambria Math"/>
                                  <a:sym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sz="1200" i="1">
                                  <a:latin typeface="Cambria Math"/>
                                  <a:sym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∙</m:t>
                          </m:r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𝐶</m:t>
                          </m:r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</a:p>
            </p:txBody>
          </p:sp>
        </mc:Choice>
        <mc:Fallback>
          <p:sp>
            <p:nvSpPr>
              <p:cNvPr id="41" name=""/>
              <p:cNvSpPr txBox="1"/>
              <p:nvPr/>
            </p:nvSpPr>
            <p:spPr>
              <a:xfrm>
                <a:off x="9219370" y="3626243"/>
                <a:ext cx="1352550" cy="3619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"/>
              <p:cNvSpPr>
                <a:spLocks noResize="1" noChangeShapeType="1" noTextEdit="1"/>
              </p:cNvSpPr>
              <p:nvPr/>
            </p:nvSpPr>
            <p:spPr>
              <a:xfrm>
                <a:off x="11102185" y="4032653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𝑥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42" name=""/>
              <p:cNvSpPr txBox="1"/>
              <p:nvPr/>
            </p:nvSpPr>
            <p:spPr>
              <a:xfrm>
                <a:off x="11102185" y="4032653"/>
                <a:ext cx="609600" cy="35242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4025267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accent4"/>
                </a:solidFill>
              </a:rPr>
              <a:t>Proposed Method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87103" y="2816765"/>
            <a:ext cx="4605148" cy="264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ViT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의 작동 과정은 아래와 같습니다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199920" indent="-199920" algn="just">
              <a:buFont typeface="Arial"/>
              <a:buChar char="•"/>
              <a:defRPr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Step3. Learnable class embedding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과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Patch embedding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learnable position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embedding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더함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Step4. embedding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vanilla Transformer encoder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input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으로 넣어 마지막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layer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class embedding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대한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output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인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image representation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도출함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657120" lvl="1" indent="-199920" algn="just">
              <a:buFont typeface="Arial"/>
              <a:buChar char="•"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Step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5. MLP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에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image representation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을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Input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으로 넣어 이미지의 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class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를 분류함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457200" lvl="1" indent="0" algn="just">
              <a:buFont typeface="Arial"/>
              <a:buNone/>
              <a:defRPr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    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 </a:t>
            </a:r>
            <a:endParaRPr lang="ko-KR" altLang="en-US" sz="1400">
              <a:latin typeface="나눔스퀘어라운드 Regular"/>
              <a:ea typeface="나눔스퀘어라운드 Regular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172801" y="1563538"/>
            <a:ext cx="9160582" cy="4230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ViT 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나눔스퀘어라운드OTF Bold"/>
                <a:ea typeface="나눔스퀘어라운드OTF Bold"/>
              </a:rPr>
              <a:t>모델 구조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3a3838"/>
              </a:solidFill>
              <a:latin typeface="나눔스퀘어라운드OTF Bold"/>
              <a:ea typeface="나눔스퀘어라운드OTF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"/>
              <p:cNvSpPr>
                <a:spLocks noResize="1" noChangeShapeType="1" noTextEdit="1"/>
              </p:cNvSpPr>
              <p:nvPr/>
            </p:nvSpPr>
            <p:spPr>
              <a:xfrm>
                <a:off x="10711721" y="4032653"/>
                <a:ext cx="609600" cy="352425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i="1"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𝑥</m:t>
                          </m:r>
                        </m:e>
                        <m:sub>
                          <m:r>
                            <a:rPr sz="1200" i="1">
                              <a:latin typeface="Cambria Math"/>
                              <a:sym typeface="Cambria Math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42" name=""/>
              <p:cNvSpPr txBox="1"/>
              <p:nvPr/>
            </p:nvSpPr>
            <p:spPr>
              <a:xfrm>
                <a:off x="10711721" y="4032653"/>
                <a:ext cx="609600" cy="3524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929" y="2086067"/>
            <a:ext cx="6389926" cy="3462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1951</ep:Words>
  <ep:PresentationFormat>와이드스크린</ep:PresentationFormat>
  <ep:Paragraphs>243</ep:Paragraphs>
  <ep:Slides>45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ep:HeadingPairs>
  <ep:TitlesOfParts>
    <vt:vector size="4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2021-10-22T06:13:27.000</dcterms:created>
  <dc:creator>Yu Saebyeol</dc:creator>
  <cp:lastModifiedBy>hyewon</cp:lastModifiedBy>
  <dcterms:modified xsi:type="dcterms:W3CDTF">2024-02-08T01:54:21.280</dcterms:modified>
  <cp:revision>86</cp:revision>
  <dc:title>PowerPoint 프레젠테이션</dc:title>
  <cp:version/>
</cp:coreProperties>
</file>